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33"/>
  </p:notesMasterIdLst>
  <p:sldIdLst>
    <p:sldId id="256" r:id="rId3"/>
    <p:sldId id="497" r:id="rId4"/>
    <p:sldId id="595" r:id="rId5"/>
    <p:sldId id="746" r:id="rId6"/>
    <p:sldId id="771" r:id="rId7"/>
    <p:sldId id="772" r:id="rId8"/>
    <p:sldId id="773" r:id="rId9"/>
    <p:sldId id="753" r:id="rId10"/>
    <p:sldId id="755" r:id="rId11"/>
    <p:sldId id="756" r:id="rId12"/>
    <p:sldId id="757" r:id="rId13"/>
    <p:sldId id="758" r:id="rId14"/>
    <p:sldId id="759" r:id="rId15"/>
    <p:sldId id="760" r:id="rId16"/>
    <p:sldId id="762" r:id="rId17"/>
    <p:sldId id="763" r:id="rId18"/>
    <p:sldId id="764" r:id="rId19"/>
    <p:sldId id="498" r:id="rId20"/>
    <p:sldId id="747" r:id="rId21"/>
    <p:sldId id="499" r:id="rId22"/>
    <p:sldId id="769" r:id="rId23"/>
    <p:sldId id="500" r:id="rId24"/>
    <p:sldId id="752" r:id="rId25"/>
    <p:sldId id="745" r:id="rId26"/>
    <p:sldId id="748" r:id="rId27"/>
    <p:sldId id="477" r:id="rId28"/>
    <p:sldId id="774" r:id="rId29"/>
    <p:sldId id="770" r:id="rId30"/>
    <p:sldId id="503" r:id="rId31"/>
    <p:sldId id="761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0"/>
    <a:srgbClr val="AC8654"/>
    <a:srgbClr val="E3AC83"/>
    <a:srgbClr val="FFFF66"/>
    <a:srgbClr val="FF0000"/>
    <a:srgbClr val="BBE0E3"/>
    <a:srgbClr val="0000FF"/>
    <a:srgbClr val="66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1" autoAdjust="0"/>
    <p:restoredTop sz="99535" autoAdjust="0"/>
  </p:normalViewPr>
  <p:slideViewPr>
    <p:cSldViewPr snapToGrid="0">
      <p:cViewPr varScale="1">
        <p:scale>
          <a:sx n="124" d="100"/>
          <a:sy n="124" d="100"/>
        </p:scale>
        <p:origin x="12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48"/>
    </p:cViewPr>
  </p:sorterViewPr>
  <p:notesViewPr>
    <p:cSldViewPr snapToGrid="0"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37BF856-EB85-487E-B5B4-FFD745101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2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19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20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21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42A2F-5D33-4D94-823C-9BC0033FBD9F}" type="slidenum">
              <a:rPr lang="en-US"/>
              <a:pPr/>
              <a:t>23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7CA175-3F11-4C81-981C-CBC459F80D92}" type="slidenum">
              <a:rPr lang="en-US"/>
              <a:pPr/>
              <a:t>26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 do you think? Can a computer see?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will leave the definition as it is, and strive to endow computer vision systems with as many capabilities as we can rather than dwelling on whether we have built a system that can truly see. </a:t>
            </a:r>
            <a:endParaRPr lang="en-US" dirty="0"/>
          </a:p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29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 userDrawn="1"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índice</a:t>
            </a:r>
            <a:endParaRPr lang="en-US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1" name="Line 7"/>
          <p:cNvSpPr>
            <a:spLocks noChangeShapeType="1"/>
          </p:cNvSpPr>
          <p:nvPr userDrawn="1"/>
        </p:nvSpPr>
        <p:spPr bwMode="auto">
          <a:xfrm>
            <a:off x="2000250" y="2236788"/>
            <a:ext cx="12700" cy="10779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2" name="Line 8"/>
          <p:cNvSpPr>
            <a:spLocks noChangeShapeType="1"/>
          </p:cNvSpPr>
          <p:nvPr userDrawn="1"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3" name="Text Box 9"/>
          <p:cNvSpPr txBox="1">
            <a:spLocks noChangeArrowheads="1"/>
          </p:cNvSpPr>
          <p:nvPr userDrawn="1"/>
        </p:nvSpPr>
        <p:spPr bwMode="auto">
          <a:xfrm>
            <a:off x="3236913" y="2413000"/>
            <a:ext cx="339566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¿Qué es visión por computador?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Reseña histórica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4" name="Line 10"/>
          <p:cNvSpPr>
            <a:spLocks noChangeShapeType="1"/>
          </p:cNvSpPr>
          <p:nvPr userDrawn="1"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5.xml"/><Relationship Id="rId4" Type="http://schemas.openxmlformats.org/officeDocument/2006/relationships/hyperlink" Target="file:////Users/domingomery/Box%20Sync/CVCND/matlab/examples/CV01_ComputerGraphics.m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6.png"/><Relationship Id="rId10" Type="http://schemas.openxmlformats.org/officeDocument/2006/relationships/hyperlink" Target="http://web.ing.puc.cl/~dmery/Prints/ISI-Journals/2005-Insight-b.pdf" TargetMode="External"/><Relationship Id="rId4" Type="http://schemas.openxmlformats.org/officeDocument/2006/relationships/oleObject" Target="../embeddings/oleObject3.bin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8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334075" y="1690179"/>
            <a:ext cx="2442528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</a:t>
            </a: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2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n-US" sz="1200" dirty="0">
              <a:solidFill>
                <a:srgbClr val="606060"/>
              </a:solidFill>
              <a:latin typeface="Trebuchet M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303106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latin typeface="Trebuchet MS"/>
                <a:cs typeface="Trebuchet MS"/>
              </a:rPr>
              <a:t>Definitions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PART I ]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66" y="3975104"/>
            <a:ext cx="4673602" cy="461963"/>
            <a:chOff x="2523" y="2378"/>
            <a:chExt cx="2944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>
                  <a:solidFill>
                    <a:srgbClr val="FF0000"/>
                  </a:solidFill>
                  <a:latin typeface="Trebuchet MS" pitchFamily="34" charset="0"/>
                </a:rPr>
                <a:t>The wheel has 7 defects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Analysis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 measurement, an interpretation or a decision.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306550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4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  <p:sp>
        <p:nvSpPr>
          <p:cNvPr id="4" name="Action Button: Forward or Next 3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3776666" cy="1557338"/>
            <a:chOff x="1350" y="2049"/>
            <a:chExt cx="2379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446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HEARTBEAT = 165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AGE = 45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year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533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SEX = F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4" y="3279775"/>
            <a:ext cx="1792286" cy="1611313"/>
            <a:chOff x="4277" y="2066"/>
            <a:chExt cx="1129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6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latin typeface="Trebuchet MS" pitchFamily="34" charset="0"/>
                </a:rPr>
                <a:t>ALARM = </a:t>
              </a:r>
              <a:r>
                <a:rPr lang="es-ES" sz="16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671513" y="2619375"/>
            <a:ext cx="1177925" cy="3325813"/>
            <a:chOff x="423" y="1650"/>
            <a:chExt cx="742" cy="2095"/>
          </a:xfrm>
        </p:grpSpPr>
        <p:pic>
          <p:nvPicPr>
            <p:cNvPr id="13336" name="Picture 14" descr="BD00017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3" y="1650"/>
              <a:ext cx="742" cy="2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7" name="Freeform 15"/>
            <p:cNvSpPr>
              <a:spLocks/>
            </p:cNvSpPr>
            <p:nvPr/>
          </p:nvSpPr>
          <p:spPr bwMode="auto">
            <a:xfrm>
              <a:off x="1013" y="2367"/>
              <a:ext cx="58" cy="57"/>
            </a:xfrm>
            <a:custGeom>
              <a:avLst/>
              <a:gdLst>
                <a:gd name="T0" fmla="*/ 37 w 58"/>
                <a:gd name="T1" fmla="*/ 0 h 57"/>
                <a:gd name="T2" fmla="*/ 57 w 58"/>
                <a:gd name="T3" fmla="*/ 32 h 57"/>
                <a:gd name="T4" fmla="*/ 31 w 58"/>
                <a:gd name="T5" fmla="*/ 54 h 57"/>
                <a:gd name="T6" fmla="*/ 0 w 58"/>
                <a:gd name="T7" fmla="*/ 53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57"/>
                <a:gd name="T14" fmla="*/ 58 w 58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57">
                  <a:moveTo>
                    <a:pt x="37" y="0"/>
                  </a:moveTo>
                  <a:cubicBezTo>
                    <a:pt x="48" y="11"/>
                    <a:pt x="58" y="23"/>
                    <a:pt x="57" y="32"/>
                  </a:cubicBezTo>
                  <a:cubicBezTo>
                    <a:pt x="56" y="41"/>
                    <a:pt x="41" y="51"/>
                    <a:pt x="31" y="54"/>
                  </a:cubicBezTo>
                  <a:cubicBezTo>
                    <a:pt x="21" y="57"/>
                    <a:pt x="6" y="53"/>
                    <a:pt x="0" y="5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8" name="Oval 16"/>
            <p:cNvSpPr>
              <a:spLocks noChangeArrowheads="1"/>
            </p:cNvSpPr>
            <p:nvPr/>
          </p:nvSpPr>
          <p:spPr bwMode="auto">
            <a:xfrm>
              <a:off x="1046" y="2392"/>
              <a:ext cx="27" cy="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52991" y="60416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Pattern Recognition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It is the science of making inferences based on data. Usually, it measures an object in order to assign it to a class.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5" name="Action Button: Forward or Next 34">
            <a:hlinkClick r:id="rId4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 dirty="0">
                  <a:solidFill>
                    <a:srgbClr val="0000C0"/>
                  </a:solidFill>
                  <a:latin typeface="Trebuchet MS" charset="0"/>
                </a:rPr>
                <a:t>4. Feature </a:t>
              </a:r>
            </a:p>
            <a:p>
              <a:pPr algn="ctr" eaLnBrk="0" hangingPunct="0"/>
              <a:r>
                <a:rPr lang="es-ES_tradnl" sz="1200" b="1" i="1" dirty="0" err="1">
                  <a:solidFill>
                    <a:srgbClr val="0000C0"/>
                  </a:solidFill>
                  <a:latin typeface="Trebuchet MS" charset="0"/>
                </a:rPr>
                <a:t>Extraction</a:t>
              </a:r>
              <a:endParaRPr lang="en-GB" sz="1200" b="1" i="1" dirty="0">
                <a:solidFill>
                  <a:srgbClr val="0000C0"/>
                </a:solidFill>
                <a:latin typeface="Trebuchet MS" charset="0"/>
              </a:endParaRP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0748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 dirty="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16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 dirty="0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 dirty="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1296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001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geometry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Freeform 7"/>
          <p:cNvSpPr/>
          <p:nvPr/>
        </p:nvSpPr>
        <p:spPr>
          <a:xfrm>
            <a:off x="3215043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5. Clasification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79310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Feature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Intensity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 (</a:t>
                      </a:r>
                      <a:r>
                        <a:rPr kumimoji="0" lang="es-ES_tradnl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Yellow</a:t>
                      </a: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spots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5113"/>
            <a:ext cx="3778250" cy="1919287"/>
            <a:chOff x="4319588" y="2805113"/>
            <a:chExt cx="3778250" cy="1919287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3. Segmentation</a:t>
              </a:r>
            </a:p>
          </p:txBody>
        </p:sp>
        <p:cxnSp>
          <p:nvCxnSpPr>
            <p:cNvPr id="99" name="Conector recto de flecha 98"/>
            <p:cNvCxnSpPr>
              <a:stCxn id="18442" idx="2"/>
              <a:endCxn id="18439" idx="0"/>
            </p:cNvCxnSpPr>
            <p:nvPr/>
          </p:nvCxnSpPr>
          <p:spPr>
            <a:xfrm rot="5400000">
              <a:off x="4810919" y="3010694"/>
              <a:ext cx="412750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GB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649288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1. Image Acqusition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76600" y="762000"/>
            <a:ext cx="4821238" cy="2743200"/>
            <a:chOff x="3276600" y="762000"/>
            <a:chExt cx="4821238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319588" y="2209800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GB" sz="1200" b="1" i="1">
                  <a:solidFill>
                    <a:srgbClr val="0000C0"/>
                  </a:solidFill>
                  <a:latin typeface="Trebuchet MS" charset="0"/>
                </a:rPr>
                <a:t>2. Preprocessing</a:t>
              </a:r>
            </a:p>
          </p:txBody>
        </p:sp>
        <p:cxnSp>
          <p:nvCxnSpPr>
            <p:cNvPr id="93" name="Conector angular 92"/>
            <p:cNvCxnSpPr>
              <a:endCxn id="18442" idx="0"/>
            </p:cNvCxnSpPr>
            <p:nvPr/>
          </p:nvCxnSpPr>
          <p:spPr>
            <a:xfrm>
              <a:off x="3276600" y="762000"/>
              <a:ext cx="1741488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4321607" y="4285067"/>
            <a:ext cx="1395412" cy="65722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GB" sz="1200" b="1" i="1" dirty="0">
                <a:solidFill>
                  <a:srgbClr val="0000C0"/>
                </a:solidFill>
                <a:latin typeface="Trebuchet MS" charset="0"/>
              </a:rPr>
              <a:t>4. Feature </a:t>
            </a:r>
          </a:p>
          <a:p>
            <a:pPr algn="ctr" eaLnBrk="0" hangingPunct="0"/>
            <a:r>
              <a:rPr lang="es-ES_tradnl" sz="1200" b="1" i="1" dirty="0" err="1">
                <a:solidFill>
                  <a:srgbClr val="0000C0"/>
                </a:solidFill>
                <a:latin typeface="Trebuchet MS" charset="0"/>
              </a:rPr>
              <a:t>Extraction</a:t>
            </a:r>
            <a:endParaRPr lang="en-GB" sz="1200" b="1" i="1" dirty="0">
              <a:solidFill>
                <a:srgbClr val="0000C0"/>
              </a:solidFill>
              <a:latin typeface="Trebuchet MS" charset="0"/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118812" y="5249977"/>
            <a:ext cx="300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Pattern Recognition: </a:t>
            </a:r>
          </a:p>
        </p:txBody>
      </p:sp>
    </p:spTree>
    <p:extLst>
      <p:ext uri="{BB962C8B-B14F-4D97-AF65-F5344CB8AC3E}">
        <p14:creationId xmlns:p14="http://schemas.microsoft.com/office/powerpoint/2010/main" val="32606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31 at 6.13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77" y="2746001"/>
            <a:ext cx="4705705" cy="381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2993" y="2890395"/>
            <a:ext cx="309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/>
                <a:cs typeface="Courier"/>
              </a:rPr>
              <a:t>[ </a:t>
            </a:r>
            <a:r>
              <a:rPr lang="en-US" sz="1400" dirty="0">
                <a:latin typeface="Courier"/>
                <a:cs typeface="Courier"/>
                <a:hlinkClick r:id="rId4" action="ppaction://hlinkfile"/>
              </a:rPr>
              <a:t>CV01_ComputerGraphics.m</a:t>
            </a:r>
            <a:r>
              <a:rPr lang="en-US" sz="1400" dirty="0">
                <a:latin typeface="Courier"/>
                <a:cs typeface="Courier"/>
              </a:rPr>
              <a:t>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040" y="6534224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ction Button: Forward or Next 6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1390" y="6113463"/>
            <a:ext cx="1379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" sz="2400" b="1" i="1">
                <a:latin typeface="Trebuchet MS" pitchFamily="34" charset="0"/>
              </a:rPr>
              <a:t>3D mesh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470928" y="2678113"/>
            <a:ext cx="3468687" cy="1668462"/>
            <a:chOff x="3269" y="1033"/>
            <a:chExt cx="2185" cy="1051"/>
          </a:xfrm>
        </p:grpSpPr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3269" y="1033"/>
            <a:ext cx="991" cy="10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3" r:id="rId4" imgW="1257476" imgH="1314286" progId="">
                    <p:embed/>
                  </p:oleObj>
                </mc:Choice>
                <mc:Fallback>
                  <p:oleObj r:id="rId4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24000" contrast="3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033"/>
                          <a:ext cx="991" cy="1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0" name="Text Box 9"/>
            <p:cNvSpPr txBox="1">
              <a:spLocks noChangeArrowheads="1"/>
            </p:cNvSpPr>
            <p:nvPr/>
          </p:nvSpPr>
          <p:spPr bwMode="auto">
            <a:xfrm>
              <a:off x="4358" y="1494"/>
              <a:ext cx="10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Depth map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470928" y="4506913"/>
            <a:ext cx="3332162" cy="1620837"/>
            <a:chOff x="3269" y="2185"/>
            <a:chExt cx="2099" cy="1021"/>
          </a:xfrm>
        </p:grpSpPr>
        <p:graphicFrame>
          <p:nvGraphicFramePr>
            <p:cNvPr id="4098" name="Object 11"/>
            <p:cNvGraphicFramePr>
              <a:graphicFrameLocks noChangeAspect="1"/>
            </p:cNvGraphicFramePr>
            <p:nvPr/>
          </p:nvGraphicFramePr>
          <p:xfrm>
            <a:off x="3269" y="2185"/>
            <a:ext cx="991" cy="9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4" r:id="rId6" imgW="1257476" imgH="1314286" progId="">
                    <p:embed/>
                  </p:oleObj>
                </mc:Choice>
                <mc:Fallback>
                  <p:oleObj r:id="rId6" imgW="1257476" imgH="1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2185"/>
                          <a:ext cx="991" cy="9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9" name="Text Box 12"/>
            <p:cNvSpPr txBox="1">
              <a:spLocks noChangeArrowheads="1"/>
            </p:cNvSpPr>
            <p:nvPr/>
          </p:nvSpPr>
          <p:spPr bwMode="auto">
            <a:xfrm>
              <a:off x="4288" y="2918"/>
              <a:ext cx="10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CL" sz="2400" b="1" i="1">
                  <a:latin typeface="Trebuchet MS" pitchFamily="34" charset="0"/>
                </a:rPr>
                <a:t>Simulation</a:t>
              </a:r>
              <a:endParaRPr lang="es-ES" sz="2400" b="1" i="1">
                <a:latin typeface="Trebuchet MS" pitchFamily="34" charset="0"/>
              </a:endParaRPr>
            </a:p>
          </p:txBody>
        </p:sp>
      </p:grpSp>
      <p:pic>
        <p:nvPicPr>
          <p:cNvPr id="4106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1390" y="2581275"/>
            <a:ext cx="40132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 descr="Screen Shot 2014-07-31 at 6.55.0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3" y="2824116"/>
            <a:ext cx="3928402" cy="3192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4467" y="6149836"/>
            <a:ext cx="486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Mery, D.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 Hahn, D.;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Hitschfeld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N. (2005): Simulation of Defects in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Aluminium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Castings Using CAD Models of Flaws and Real X-ray Images. Insight, 47(10):618-624. [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10"/>
              </a:rPr>
              <a:t>PDF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342356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xSBFSEM_Reconstruction_sm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6532" y="2643547"/>
            <a:ext cx="5339644" cy="4004733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Graphics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to generate images from models (3D objects, texture, color, illumination, etc.).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96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8"/>
          <a:stretch/>
        </p:blipFill>
        <p:spPr>
          <a:xfrm>
            <a:off x="1933561" y="2161232"/>
            <a:ext cx="5343783" cy="4512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0DFDD-6531-D849-8A10-254838BA6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122" y="0"/>
            <a:ext cx="5294938" cy="1596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3518B-14E0-6044-B848-0A78866D15B5}"/>
              </a:ext>
            </a:extLst>
          </p:cNvPr>
          <p:cNvSpPr txBox="1"/>
          <p:nvPr/>
        </p:nvSpPr>
        <p:spPr>
          <a:xfrm>
            <a:off x="1957972" y="1683016"/>
            <a:ext cx="376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FOR PAPERS – CVPR 2019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179BB6-0CCD-3141-996D-0CE138B9F7CE}"/>
              </a:ext>
            </a:extLst>
          </p:cNvPr>
          <p:cNvSpPr txBox="1"/>
          <p:nvPr/>
        </p:nvSpPr>
        <p:spPr>
          <a:xfrm>
            <a:off x="1356188" y="2034281"/>
            <a:ext cx="582800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3D </a:t>
            </a:r>
            <a:r>
              <a:rPr lang="es-ES_tradnl" sz="1200" dirty="0" err="1"/>
              <a:t>computer</a:t>
            </a:r>
            <a:r>
              <a:rPr lang="es-ES_tradnl" sz="1200" dirty="0"/>
              <a:t> </a:t>
            </a:r>
            <a:r>
              <a:rPr lang="es-ES_tradnl" sz="1200" dirty="0" err="1"/>
              <a:t>vision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Action</a:t>
            </a:r>
            <a:r>
              <a:rPr lang="es-ES_tradnl" sz="1200" dirty="0"/>
              <a:t> and </a:t>
            </a:r>
            <a:r>
              <a:rPr lang="es-ES_tradnl" sz="1200" dirty="0" err="1"/>
              <a:t>behavior</a:t>
            </a:r>
            <a:r>
              <a:rPr lang="es-ES_tradnl" sz="1200" dirty="0"/>
              <a:t> </a:t>
            </a:r>
            <a:r>
              <a:rPr lang="es-ES_tradnl" sz="1200" dirty="0" err="1"/>
              <a:t>recognition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Adversarial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r>
              <a:rPr lang="es-ES_tradnl" sz="1200" dirty="0"/>
              <a:t>, </a:t>
            </a:r>
            <a:r>
              <a:rPr lang="es-ES_tradnl" sz="1200" dirty="0" err="1"/>
              <a:t>adversarial</a:t>
            </a:r>
            <a:r>
              <a:rPr lang="es-ES_tradnl" sz="1200" dirty="0"/>
              <a:t> </a:t>
            </a:r>
            <a:r>
              <a:rPr lang="es-ES_tradnl" sz="1200" dirty="0" err="1"/>
              <a:t>attack</a:t>
            </a:r>
            <a:r>
              <a:rPr lang="es-ES_tradnl" sz="1200" dirty="0"/>
              <a:t> and </a:t>
            </a:r>
            <a:r>
              <a:rPr lang="es-ES_tradnl" sz="1200" dirty="0" err="1"/>
              <a:t>defense</a:t>
            </a:r>
            <a:r>
              <a:rPr lang="es-ES_tradnl" sz="1200" dirty="0"/>
              <a:t> </a:t>
            </a:r>
            <a:r>
              <a:rPr lang="es-ES_tradnl" sz="1200" dirty="0" err="1"/>
              <a:t>methods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Biometrics</a:t>
            </a:r>
            <a:r>
              <a:rPr lang="es-ES_tradnl" sz="1200" dirty="0"/>
              <a:t>, </a:t>
            </a:r>
            <a:r>
              <a:rPr lang="es-ES_tradnl" sz="1200" dirty="0" err="1"/>
              <a:t>face</a:t>
            </a:r>
            <a:r>
              <a:rPr lang="es-ES_tradnl" sz="1200" dirty="0"/>
              <a:t>, </a:t>
            </a:r>
            <a:r>
              <a:rPr lang="es-ES_tradnl" sz="1200" dirty="0" err="1"/>
              <a:t>gesture</a:t>
            </a:r>
            <a:r>
              <a:rPr lang="es-ES_tradnl" sz="1200" dirty="0"/>
              <a:t>, </a:t>
            </a:r>
            <a:r>
              <a:rPr lang="es-ES_tradnl" sz="1200" dirty="0" err="1"/>
              <a:t>body</a:t>
            </a:r>
            <a:r>
              <a:rPr lang="es-ES_tradnl" sz="1200" dirty="0"/>
              <a:t> pose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Computational</a:t>
            </a:r>
            <a:r>
              <a:rPr lang="es-ES_tradnl" sz="1200" dirty="0"/>
              <a:t> </a:t>
            </a:r>
            <a:r>
              <a:rPr lang="es-ES_tradnl" sz="1200" dirty="0" err="1"/>
              <a:t>photography</a:t>
            </a:r>
            <a:r>
              <a:rPr lang="es-ES_tradnl" sz="1200" dirty="0"/>
              <a:t>, </a:t>
            </a:r>
            <a:r>
              <a:rPr lang="es-ES_tradnl" sz="1200" dirty="0" err="1"/>
              <a:t>image</a:t>
            </a:r>
            <a:r>
              <a:rPr lang="es-ES_tradnl" sz="1200" dirty="0"/>
              <a:t> and video </a:t>
            </a:r>
            <a:r>
              <a:rPr lang="es-ES_tradnl" sz="1200" dirty="0" err="1"/>
              <a:t>synthesis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Datasets</a:t>
            </a:r>
            <a:r>
              <a:rPr lang="es-ES_tradnl" sz="1200" dirty="0"/>
              <a:t> and </a:t>
            </a:r>
            <a:r>
              <a:rPr lang="es-ES_tradnl" sz="1200" dirty="0" err="1"/>
              <a:t>evaluation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Efficient</a:t>
            </a:r>
            <a:r>
              <a:rPr lang="es-ES_tradnl" sz="1200" dirty="0"/>
              <a:t> training and </a:t>
            </a:r>
            <a:r>
              <a:rPr lang="es-ES_tradnl" sz="1200" dirty="0" err="1"/>
              <a:t>inference</a:t>
            </a:r>
            <a:r>
              <a:rPr lang="es-ES_tradnl" sz="1200" dirty="0"/>
              <a:t> </a:t>
            </a:r>
            <a:r>
              <a:rPr lang="es-ES_tradnl" sz="1200" dirty="0" err="1"/>
              <a:t>methods</a:t>
            </a:r>
            <a:r>
              <a:rPr lang="es-ES_tradnl" sz="1200" dirty="0"/>
              <a:t> </a:t>
            </a:r>
            <a:r>
              <a:rPr lang="es-ES_tradnl" sz="1200" dirty="0" err="1"/>
              <a:t>for</a:t>
            </a:r>
            <a:r>
              <a:rPr lang="es-ES_tradnl" sz="1200" dirty="0"/>
              <a:t> </a:t>
            </a:r>
            <a:r>
              <a:rPr lang="es-ES_tradnl" sz="1200" dirty="0" err="1"/>
              <a:t>networks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Explainable</a:t>
            </a:r>
            <a:r>
              <a:rPr lang="es-ES_tradnl" sz="1200" dirty="0"/>
              <a:t> AI, </a:t>
            </a:r>
            <a:r>
              <a:rPr lang="es-ES_tradnl" sz="1200" dirty="0" err="1"/>
              <a:t>fairness</a:t>
            </a:r>
            <a:r>
              <a:rPr lang="es-ES_tradnl" sz="1200" dirty="0"/>
              <a:t>, </a:t>
            </a:r>
            <a:r>
              <a:rPr lang="es-ES_tradnl" sz="1200" dirty="0" err="1"/>
              <a:t>accountability</a:t>
            </a:r>
            <a:r>
              <a:rPr lang="es-ES_tradnl" sz="1200" dirty="0"/>
              <a:t>, </a:t>
            </a:r>
            <a:r>
              <a:rPr lang="es-ES_tradnl" sz="1200" dirty="0" err="1"/>
              <a:t>privacy</a:t>
            </a:r>
            <a:r>
              <a:rPr lang="es-ES_tradnl" sz="1200" dirty="0"/>
              <a:t>, </a:t>
            </a:r>
            <a:r>
              <a:rPr lang="es-ES_tradnl" sz="1200" dirty="0" err="1"/>
              <a:t>transparency</a:t>
            </a:r>
            <a:r>
              <a:rPr lang="es-ES_tradnl" sz="1200" dirty="0"/>
              <a:t> and </a:t>
            </a:r>
            <a:r>
              <a:rPr lang="es-ES_tradnl" sz="1200" dirty="0" err="1"/>
              <a:t>ethics</a:t>
            </a:r>
            <a:r>
              <a:rPr lang="es-ES_tradnl" sz="1200" dirty="0"/>
              <a:t> in </a:t>
            </a:r>
            <a:r>
              <a:rPr lang="es-ES_tradnl" sz="1200" dirty="0" err="1"/>
              <a:t>vision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Image</a:t>
            </a:r>
            <a:r>
              <a:rPr lang="es-ES_tradnl" sz="1200" dirty="0"/>
              <a:t> </a:t>
            </a:r>
            <a:r>
              <a:rPr lang="es-ES_tradnl" sz="1200" dirty="0" err="1"/>
              <a:t>retrieval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Low-level</a:t>
            </a:r>
            <a:r>
              <a:rPr lang="es-ES_tradnl" sz="1200" dirty="0"/>
              <a:t> and </a:t>
            </a:r>
            <a:r>
              <a:rPr lang="es-ES_tradnl" sz="1200" dirty="0" err="1"/>
              <a:t>physics-based</a:t>
            </a:r>
            <a:r>
              <a:rPr lang="es-ES_tradnl" sz="1200" dirty="0"/>
              <a:t> </a:t>
            </a:r>
            <a:r>
              <a:rPr lang="es-ES_tradnl" sz="1200" dirty="0" err="1"/>
              <a:t>vision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Machine </a:t>
            </a:r>
            <a:r>
              <a:rPr lang="es-ES_tradnl" sz="1200" dirty="0" err="1"/>
              <a:t>learning</a:t>
            </a:r>
            <a:r>
              <a:rPr lang="es-ES_tradnl" sz="1200" dirty="0"/>
              <a:t> </a:t>
            </a:r>
            <a:r>
              <a:rPr lang="es-ES_tradnl" sz="1200" dirty="0" err="1"/>
              <a:t>architectures</a:t>
            </a:r>
            <a:r>
              <a:rPr lang="es-ES_tradnl" sz="1200" dirty="0"/>
              <a:t> and </a:t>
            </a:r>
            <a:r>
              <a:rPr lang="es-ES_tradnl" sz="1200" dirty="0" err="1"/>
              <a:t>formulations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Medical, </a:t>
            </a:r>
            <a:r>
              <a:rPr lang="es-ES_tradnl" sz="1200" dirty="0" err="1"/>
              <a:t>biological</a:t>
            </a:r>
            <a:r>
              <a:rPr lang="es-ES_tradnl" sz="1200" dirty="0"/>
              <a:t> and </a:t>
            </a:r>
            <a:r>
              <a:rPr lang="es-ES_tradnl" sz="1200" dirty="0" err="1"/>
              <a:t>cell</a:t>
            </a:r>
            <a:r>
              <a:rPr lang="es-ES_tradnl" sz="1200" dirty="0"/>
              <a:t> </a:t>
            </a:r>
            <a:r>
              <a:rPr lang="es-ES_tradnl" sz="1200" dirty="0" err="1"/>
              <a:t>microscopy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Motion</a:t>
            </a:r>
            <a:r>
              <a:rPr lang="es-ES_tradnl" sz="1200" dirty="0"/>
              <a:t> and 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Neural </a:t>
            </a:r>
            <a:r>
              <a:rPr lang="es-ES_tradnl" sz="1200" dirty="0" err="1"/>
              <a:t>generative</a:t>
            </a:r>
            <a:r>
              <a:rPr lang="es-ES_tradnl" sz="1200" dirty="0"/>
              <a:t> </a:t>
            </a:r>
            <a:r>
              <a:rPr lang="es-ES_tradnl" sz="1200" dirty="0" err="1"/>
              <a:t>models</a:t>
            </a:r>
            <a:r>
              <a:rPr lang="es-ES_tradnl" sz="1200" dirty="0"/>
              <a:t>, auto </a:t>
            </a:r>
            <a:r>
              <a:rPr lang="es-ES_tradnl" sz="1200" dirty="0" err="1"/>
              <a:t>encoders</a:t>
            </a:r>
            <a:r>
              <a:rPr lang="es-ES_tradnl" sz="1200" dirty="0"/>
              <a:t>, </a:t>
            </a:r>
            <a:r>
              <a:rPr lang="es-ES_tradnl" sz="1200" dirty="0" err="1"/>
              <a:t>GANs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Optimization</a:t>
            </a:r>
            <a:r>
              <a:rPr lang="es-ES_tradnl" sz="1200" dirty="0"/>
              <a:t> and </a:t>
            </a:r>
            <a:r>
              <a:rPr lang="es-ES_tradnl" sz="1200" dirty="0" err="1"/>
              <a:t>learning</a:t>
            </a:r>
            <a:r>
              <a:rPr lang="es-ES_tradnl" sz="1200" dirty="0"/>
              <a:t> </a:t>
            </a:r>
            <a:r>
              <a:rPr lang="es-ES_tradnl" sz="1200" dirty="0" err="1"/>
              <a:t>methods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Recognition</a:t>
            </a:r>
            <a:r>
              <a:rPr lang="es-ES_tradnl" sz="1200" dirty="0"/>
              <a:t> (</a:t>
            </a:r>
            <a:r>
              <a:rPr lang="es-ES_tradnl" sz="1200" dirty="0" err="1"/>
              <a:t>object</a:t>
            </a:r>
            <a:r>
              <a:rPr lang="es-ES_tradnl" sz="1200" dirty="0"/>
              <a:t> </a:t>
            </a:r>
            <a:r>
              <a:rPr lang="es-ES_tradnl" sz="1200" dirty="0" err="1"/>
              <a:t>detection</a:t>
            </a:r>
            <a:r>
              <a:rPr lang="es-ES_tradnl" sz="1200" dirty="0"/>
              <a:t>, </a:t>
            </a:r>
            <a:r>
              <a:rPr lang="es-ES_tradnl" sz="1200" dirty="0" err="1"/>
              <a:t>categorization</a:t>
            </a:r>
            <a:r>
              <a:rPr lang="es-ES_tradnl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Representation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r>
              <a:rPr lang="es-ES_tradnl" sz="1200" dirty="0"/>
              <a:t>, </a:t>
            </a:r>
            <a:r>
              <a:rPr lang="es-ES_tradnl" sz="1200" dirty="0" err="1"/>
              <a:t>deep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Scene</a:t>
            </a:r>
            <a:r>
              <a:rPr lang="es-ES_tradnl" sz="1200" dirty="0"/>
              <a:t> </a:t>
            </a:r>
            <a:r>
              <a:rPr lang="es-ES_tradnl" sz="1200" dirty="0" err="1"/>
              <a:t>analysis</a:t>
            </a:r>
            <a:r>
              <a:rPr lang="es-ES_tradnl" sz="1200" dirty="0"/>
              <a:t> and </a:t>
            </a:r>
            <a:r>
              <a:rPr lang="es-ES_tradnl" sz="1200" dirty="0" err="1"/>
              <a:t>understanding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Segmentation</a:t>
            </a:r>
            <a:r>
              <a:rPr lang="es-ES_tradnl" sz="1200" dirty="0"/>
              <a:t>, </a:t>
            </a:r>
            <a:r>
              <a:rPr lang="es-ES_tradnl" sz="1200" dirty="0" err="1"/>
              <a:t>grouping</a:t>
            </a:r>
            <a:r>
              <a:rPr lang="es-ES_tradnl" sz="1200" dirty="0"/>
              <a:t> and </a:t>
            </a:r>
            <a:r>
              <a:rPr lang="es-ES_tradnl" sz="1200" dirty="0" err="1"/>
              <a:t>shape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Transfer, </a:t>
            </a:r>
            <a:r>
              <a:rPr lang="es-ES_tradnl" sz="1200" dirty="0" err="1"/>
              <a:t>low-shot</a:t>
            </a:r>
            <a:r>
              <a:rPr lang="es-ES_tradnl" sz="1200" dirty="0"/>
              <a:t>, </a:t>
            </a:r>
            <a:r>
              <a:rPr lang="es-ES_tradnl" sz="1200" dirty="0" err="1"/>
              <a:t>semi</a:t>
            </a:r>
            <a:r>
              <a:rPr lang="es-ES_tradnl" sz="1200" dirty="0"/>
              <a:t>- and un- </a:t>
            </a:r>
            <a:r>
              <a:rPr lang="es-ES_tradnl" sz="1200" dirty="0" err="1"/>
              <a:t>supervised</a:t>
            </a:r>
            <a:r>
              <a:rPr lang="es-ES_tradnl" sz="1200" dirty="0"/>
              <a:t> </a:t>
            </a:r>
            <a:r>
              <a:rPr lang="es-ES_tradnl" sz="1200" dirty="0" err="1"/>
              <a:t>learning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Video </a:t>
            </a:r>
            <a:r>
              <a:rPr lang="es-ES_tradnl" sz="1200" dirty="0" err="1"/>
              <a:t>analysis</a:t>
            </a:r>
            <a:r>
              <a:rPr lang="es-ES_tradnl" sz="1200" dirty="0"/>
              <a:t> and </a:t>
            </a:r>
            <a:r>
              <a:rPr lang="es-ES_tradnl" sz="1200" dirty="0" err="1"/>
              <a:t>understanding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Vision</a:t>
            </a:r>
            <a:r>
              <a:rPr lang="es-ES_tradnl" sz="1200" dirty="0"/>
              <a:t> + </a:t>
            </a:r>
            <a:r>
              <a:rPr lang="es-ES_tradnl" sz="1200" dirty="0" err="1"/>
              <a:t>language</a:t>
            </a:r>
            <a:r>
              <a:rPr lang="es-ES_tradnl" sz="1200" dirty="0"/>
              <a:t>, </a:t>
            </a:r>
            <a:r>
              <a:rPr lang="es-ES_tradnl" sz="1200" dirty="0" err="1"/>
              <a:t>vision</a:t>
            </a:r>
            <a:r>
              <a:rPr lang="es-ES_tradnl" sz="1200" dirty="0"/>
              <a:t> + </a:t>
            </a:r>
            <a:r>
              <a:rPr lang="es-ES_tradnl" sz="1200" dirty="0" err="1"/>
              <a:t>other</a:t>
            </a:r>
            <a:r>
              <a:rPr lang="es-ES_tradnl" sz="1200" dirty="0"/>
              <a:t> </a:t>
            </a:r>
            <a:r>
              <a:rPr lang="es-ES_tradnl" sz="1200" dirty="0" err="1"/>
              <a:t>modalities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 err="1"/>
              <a:t>Vision</a:t>
            </a:r>
            <a:r>
              <a:rPr lang="es-ES_tradnl" sz="1200" dirty="0"/>
              <a:t> </a:t>
            </a:r>
            <a:r>
              <a:rPr lang="es-ES_tradnl" sz="1200" dirty="0" err="1"/>
              <a:t>applications</a:t>
            </a:r>
            <a:r>
              <a:rPr lang="es-ES_tradnl" sz="1200" dirty="0"/>
              <a:t> and </a:t>
            </a:r>
            <a:r>
              <a:rPr lang="es-ES_tradnl" sz="1200" dirty="0" err="1"/>
              <a:t>systems</a:t>
            </a:r>
            <a:r>
              <a:rPr lang="es-ES_tradnl" sz="1200" dirty="0"/>
              <a:t>, </a:t>
            </a:r>
            <a:r>
              <a:rPr lang="es-ES_tradnl" sz="1200" dirty="0" err="1"/>
              <a:t>vision</a:t>
            </a:r>
            <a:r>
              <a:rPr lang="es-ES_tradnl" sz="1200" dirty="0"/>
              <a:t> </a:t>
            </a:r>
            <a:r>
              <a:rPr lang="es-ES_tradnl" sz="1200" dirty="0" err="1"/>
              <a:t>for</a:t>
            </a:r>
            <a:r>
              <a:rPr lang="es-ES_tradnl" sz="1200" dirty="0"/>
              <a:t> </a:t>
            </a:r>
            <a:r>
              <a:rPr lang="es-ES_tradnl" sz="1200" dirty="0" err="1"/>
              <a:t>robotics</a:t>
            </a:r>
            <a:r>
              <a:rPr lang="es-ES_tradnl" sz="1200" dirty="0"/>
              <a:t> and </a:t>
            </a:r>
            <a:r>
              <a:rPr lang="es-ES_tradnl" sz="1200" dirty="0" err="1"/>
              <a:t>autonomous</a:t>
            </a:r>
            <a:r>
              <a:rPr lang="es-ES_tradnl" sz="1200" dirty="0"/>
              <a:t> </a:t>
            </a:r>
            <a:r>
              <a:rPr lang="es-ES_tradnl" sz="1200" dirty="0" err="1"/>
              <a:t>vehicles</a:t>
            </a:r>
            <a:endParaRPr lang="es-ES_trad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/>
              <a:t>Visual </a:t>
            </a:r>
            <a:r>
              <a:rPr lang="es-ES_tradnl" sz="1200" dirty="0" err="1"/>
              <a:t>reasoning</a:t>
            </a:r>
            <a:r>
              <a:rPr lang="es-ES_tradnl" sz="1200" dirty="0"/>
              <a:t> and </a:t>
            </a:r>
            <a:r>
              <a:rPr lang="es-ES_tradnl" sz="1200" dirty="0" err="1"/>
              <a:t>logical</a:t>
            </a:r>
            <a:r>
              <a:rPr lang="es-ES_tradnl" sz="1200" dirty="0"/>
              <a:t> </a:t>
            </a:r>
            <a:r>
              <a:rPr lang="es-ES_tradnl" sz="1200" dirty="0" err="1"/>
              <a:t>representation</a:t>
            </a:r>
            <a:endParaRPr lang="es-ES_tradnl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94842-FDA5-9D40-923A-0142915C49AF}"/>
              </a:ext>
            </a:extLst>
          </p:cNvPr>
          <p:cNvSpPr txBox="1"/>
          <p:nvPr/>
        </p:nvSpPr>
        <p:spPr>
          <a:xfrm>
            <a:off x="620473" y="1664949"/>
            <a:ext cx="541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Topics of interest include, but are not limited to:</a:t>
            </a:r>
            <a:endParaRPr lang="es-ES_tradnl" dirty="0"/>
          </a:p>
        </p:txBody>
      </p:sp>
      <p:pic>
        <p:nvPicPr>
          <p:cNvPr id="13314" name="Picture 2" descr="Home">
            <a:extLst>
              <a:ext uri="{FF2B5EF4-FFF2-40B4-BE49-F238E27FC236}">
                <a16:creationId xmlns:a16="http://schemas.microsoft.com/office/drawing/2014/main" id="{FC1B0091-52C6-0140-97FB-B310F3AF6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548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7AE80-6F89-9E4B-BF0E-D26260A6060A}"/>
              </a:ext>
            </a:extLst>
          </p:cNvPr>
          <p:cNvSpPr txBox="1"/>
          <p:nvPr/>
        </p:nvSpPr>
        <p:spPr>
          <a:xfrm>
            <a:off x="6654800" y="746144"/>
            <a:ext cx="2343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CALL FOR PAPERS</a:t>
            </a:r>
          </a:p>
          <a:p>
            <a:r>
              <a:rPr lang="en-AU" b="1" dirty="0"/>
              <a:t>WACV2022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01226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the science of endowing computers the ability to see.                                             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Faugeras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algn="just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Computer vision is a field that includes methods for acquiring, processing, analyzing, and understanding images and, in general, high-dimensional data from the real world in order to produce numerical or symbolic information, e.g., in the forms of decisions.              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[ </a:t>
            </a:r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wikipedia</a:t>
            </a:r>
            <a:r>
              <a:rPr lang="en-US" sz="1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rebuchet MS" pitchFamily="34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892920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54771" cy="1589088"/>
            <a:chOff x="266700" y="1797050"/>
            <a:chExt cx="95477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277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latin typeface="Trebuchet MS" pitchFamily="34" charset="0"/>
                </a:rPr>
                <a:t>Object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Acquisition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Photography 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X rays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Thermography</a:t>
              </a: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0" y="2451100"/>
            <a:ext cx="2057400" cy="1987550"/>
            <a:chOff x="2387600" y="2451100"/>
            <a:chExt cx="2057400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2859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Restoration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Filtering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Segmentation</a:t>
              </a: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0" y="2451100"/>
              <a:ext cx="1741488" cy="738188"/>
              <a:chOff x="1504" y="1364"/>
              <a:chExt cx="1097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960" y="1364"/>
                <a:ext cx="641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Processing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7"/>
                <a:ext cx="456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129088" y="2451100"/>
            <a:ext cx="2271712" cy="3155950"/>
            <a:chOff x="4129088" y="2451100"/>
            <a:chExt cx="2271712" cy="3155950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19462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extraction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Feature selection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Machine Learning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Classification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Measurements</a:t>
              </a:r>
            </a:p>
            <a:p>
              <a:pPr eaLnBrk="0" hangingPunct="0">
                <a:buFontTx/>
                <a:buChar char="•"/>
              </a:pPr>
              <a:r>
                <a:rPr lang="en-US" sz="1400" dirty="0">
                  <a:solidFill>
                    <a:srgbClr val="595959"/>
                  </a:solidFill>
                  <a:latin typeface="Trebuchet MS" pitchFamily="34" charset="0"/>
                </a:rPr>
                <a:t> Interpretation</a:t>
              </a: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129088" y="2451100"/>
              <a:ext cx="1666875" cy="738188"/>
              <a:chOff x="2601" y="1364"/>
              <a:chExt cx="1050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134" y="1364"/>
                <a:ext cx="517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Image </a:t>
                </a:r>
              </a:p>
              <a:p>
                <a:pPr algn="ctr" eaLnBrk="0" hangingPunct="0"/>
                <a:r>
                  <a:rPr lang="en-US" sz="1400" dirty="0">
                    <a:latin typeface="Trebuchet MS" pitchFamily="34" charset="0"/>
                  </a:rPr>
                  <a:t>Analysis</a:t>
                </a:r>
              </a:p>
              <a:p>
                <a:pPr algn="ctr" eaLnBrk="0" hangingPunct="0"/>
                <a:endParaRPr lang="en-US" sz="1400" dirty="0">
                  <a:latin typeface="Trebuchet MS" pitchFamily="34" charset="0"/>
                </a:endParaRP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601" y="1597"/>
                <a:ext cx="53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3019425"/>
            <a:ext cx="3409950" cy="287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90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82584" y="1654443"/>
            <a:ext cx="1687609" cy="3884041"/>
            <a:chOff x="6282584" y="1654443"/>
            <a:chExt cx="1687609" cy="3884041"/>
          </a:xfrm>
          <a:effectLst/>
        </p:grpSpPr>
        <p:sp>
          <p:nvSpPr>
            <p:cNvPr id="3" name="Rectangle 2"/>
            <p:cNvSpPr/>
            <p:nvPr/>
          </p:nvSpPr>
          <p:spPr>
            <a:xfrm>
              <a:off x="6282584" y="1654443"/>
              <a:ext cx="1687609" cy="3592982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650182" y="5230707"/>
              <a:ext cx="976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(optional)</a:t>
              </a:r>
            </a:p>
          </p:txBody>
        </p:sp>
      </p:grpSp>
      <p:sp>
        <p:nvSpPr>
          <p:cNvPr id="777218" name="Freeform 2"/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3700" y="1797050"/>
            <a:ext cx="827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latin typeface="Trebuchet MS" pitchFamily="34" charset="0"/>
              </a:rPr>
              <a:t>Object</a:t>
            </a:r>
          </a:p>
        </p:txBody>
      </p:sp>
      <p:sp>
        <p:nvSpPr>
          <p:cNvPr id="777221" name="Rectangle 5"/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60" name="Text Box 6"/>
          <p:cNvSpPr txBox="1">
            <a:spLocks noChangeArrowheads="1"/>
          </p:cNvSpPr>
          <p:nvPr/>
        </p:nvSpPr>
        <p:spPr bwMode="auto">
          <a:xfrm>
            <a:off x="6218508" y="3476625"/>
            <a:ext cx="174919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n-US" sz="1400" i="1" dirty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n-US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3D reconstruction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Calibration</a:t>
            </a:r>
          </a:p>
        </p:txBody>
      </p:sp>
      <p:sp>
        <p:nvSpPr>
          <p:cNvPr id="17461" name="Line 7"/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38" name="Group 9"/>
          <p:cNvGrpSpPr>
            <a:grpSpLocks/>
          </p:cNvGrpSpPr>
          <p:nvPr/>
        </p:nvGrpSpPr>
        <p:grpSpPr bwMode="auto">
          <a:xfrm>
            <a:off x="863600" y="2451100"/>
            <a:ext cx="1524000" cy="738188"/>
            <a:chOff x="544" y="1364"/>
            <a:chExt cx="960" cy="465"/>
          </a:xfrm>
        </p:grpSpPr>
        <p:sp>
          <p:nvSpPr>
            <p:cNvPr id="17457" name="Text Box 10"/>
            <p:cNvSpPr txBox="1">
              <a:spLocks noChangeArrowheads="1"/>
            </p:cNvSpPr>
            <p:nvPr/>
          </p:nvSpPr>
          <p:spPr bwMode="auto">
            <a:xfrm>
              <a:off x="816" y="1364"/>
              <a:ext cx="688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Acquisition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58" name="AutoShape 11"/>
            <p:cNvCxnSpPr>
              <a:cxnSpLocks noChangeShapeType="1"/>
            </p:cNvCxnSpPr>
            <p:nvPr/>
          </p:nvCxnSpPr>
          <p:spPr bwMode="auto">
            <a:xfrm>
              <a:off x="544" y="1590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777229" name="Rectangle 13"/>
          <p:cNvSpPr>
            <a:spLocks noChangeArrowheads="1"/>
          </p:cNvSpPr>
          <p:nvPr/>
        </p:nvSpPr>
        <p:spPr bwMode="auto">
          <a:xfrm>
            <a:off x="1066800" y="3384550"/>
            <a:ext cx="15367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5" name="Text Box 14"/>
          <p:cNvSpPr txBox="1">
            <a:spLocks noChangeArrowheads="1"/>
          </p:cNvSpPr>
          <p:nvPr/>
        </p:nvSpPr>
        <p:spPr bwMode="auto">
          <a:xfrm>
            <a:off x="1076998" y="3476625"/>
            <a:ext cx="149542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Photography 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X rays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Thermography</a:t>
            </a:r>
          </a:p>
        </p:txBody>
      </p:sp>
      <p:sp>
        <p:nvSpPr>
          <p:cNvPr id="17456" name="Line 15"/>
          <p:cNvSpPr>
            <a:spLocks noChangeShapeType="1"/>
          </p:cNvSpPr>
          <p:nvPr/>
        </p:nvSpPr>
        <p:spPr bwMode="auto">
          <a:xfrm rot="10800000" flipH="1" flipV="1">
            <a:off x="1831975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3" name="Rectangle 17"/>
          <p:cNvSpPr>
            <a:spLocks noChangeArrowheads="1"/>
          </p:cNvSpPr>
          <p:nvPr/>
        </p:nvSpPr>
        <p:spPr bwMode="auto">
          <a:xfrm>
            <a:off x="2717800" y="3384550"/>
            <a:ext cx="17272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52" name="Text Box 18"/>
          <p:cNvSpPr txBox="1">
            <a:spLocks noChangeArrowheads="1"/>
          </p:cNvSpPr>
          <p:nvPr/>
        </p:nvSpPr>
        <p:spPr bwMode="auto">
          <a:xfrm>
            <a:off x="2920488" y="3476625"/>
            <a:ext cx="14285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Restoration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Filtering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Segmentation</a:t>
            </a:r>
          </a:p>
        </p:txBody>
      </p:sp>
      <p:sp>
        <p:nvSpPr>
          <p:cNvPr id="17453" name="Line 19"/>
          <p:cNvSpPr>
            <a:spLocks noChangeShapeType="1"/>
          </p:cNvSpPr>
          <p:nvPr/>
        </p:nvSpPr>
        <p:spPr bwMode="auto">
          <a:xfrm rot="10800000" flipH="1" flipV="1">
            <a:off x="3632200" y="3181350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7237" name="Rectangle 21"/>
          <p:cNvSpPr>
            <a:spLocks noChangeArrowheads="1"/>
          </p:cNvSpPr>
          <p:nvPr/>
        </p:nvSpPr>
        <p:spPr bwMode="auto">
          <a:xfrm>
            <a:off x="4521200" y="3371850"/>
            <a:ext cx="18034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449" name="Text Box 22"/>
          <p:cNvSpPr txBox="1">
            <a:spLocks noChangeArrowheads="1"/>
          </p:cNvSpPr>
          <p:nvPr/>
        </p:nvSpPr>
        <p:spPr bwMode="auto">
          <a:xfrm>
            <a:off x="4454525" y="3476625"/>
            <a:ext cx="19462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extraction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Feature selection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Machine Learning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Classification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Measurements</a:t>
            </a:r>
          </a:p>
          <a:p>
            <a:pPr eaLnBrk="0" hangingPunct="0">
              <a:buFontTx/>
              <a:buChar char="•"/>
            </a:pPr>
            <a:r>
              <a:rPr lang="en-US" sz="1400" dirty="0">
                <a:solidFill>
                  <a:srgbClr val="595959"/>
                </a:solidFill>
                <a:latin typeface="Trebuchet MS" pitchFamily="34" charset="0"/>
              </a:rPr>
              <a:t> Interpretation</a:t>
            </a:r>
          </a:p>
        </p:txBody>
      </p:sp>
      <p:sp>
        <p:nvSpPr>
          <p:cNvPr id="17450" name="Line 23"/>
          <p:cNvSpPr>
            <a:spLocks noChangeShapeType="1"/>
          </p:cNvSpPr>
          <p:nvPr/>
        </p:nvSpPr>
        <p:spPr bwMode="auto">
          <a:xfrm rot="10800000" flipH="1" flipV="1">
            <a:off x="5422900" y="3171825"/>
            <a:ext cx="0" cy="20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442" name="Group 24"/>
          <p:cNvGrpSpPr>
            <a:grpSpLocks/>
          </p:cNvGrpSpPr>
          <p:nvPr/>
        </p:nvGrpSpPr>
        <p:grpSpPr bwMode="auto">
          <a:xfrm>
            <a:off x="2387600" y="2451100"/>
            <a:ext cx="1741488" cy="738188"/>
            <a:chOff x="1504" y="1364"/>
            <a:chExt cx="1097" cy="465"/>
          </a:xfrm>
        </p:grpSpPr>
        <p:sp>
          <p:nvSpPr>
            <p:cNvPr id="17446" name="Text Box 25"/>
            <p:cNvSpPr txBox="1">
              <a:spLocks noChangeArrowheads="1"/>
            </p:cNvSpPr>
            <p:nvPr/>
          </p:nvSpPr>
          <p:spPr bwMode="auto">
            <a:xfrm>
              <a:off x="1960" y="1364"/>
              <a:ext cx="641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Processing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7" name="AutoShape 26"/>
            <p:cNvCxnSpPr>
              <a:cxnSpLocks noChangeShapeType="1"/>
              <a:stCxn id="17457" idx="3"/>
              <a:endCxn id="17446" idx="1"/>
            </p:cNvCxnSpPr>
            <p:nvPr/>
          </p:nvCxnSpPr>
          <p:spPr bwMode="auto">
            <a:xfrm>
              <a:off x="1504" y="1597"/>
              <a:ext cx="456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43" name="Group 27"/>
          <p:cNvGrpSpPr>
            <a:grpSpLocks/>
          </p:cNvGrpSpPr>
          <p:nvPr/>
        </p:nvGrpSpPr>
        <p:grpSpPr bwMode="auto">
          <a:xfrm>
            <a:off x="4129088" y="2451100"/>
            <a:ext cx="1666875" cy="738188"/>
            <a:chOff x="2601" y="1364"/>
            <a:chExt cx="1050" cy="465"/>
          </a:xfrm>
        </p:grpSpPr>
        <p:sp>
          <p:nvSpPr>
            <p:cNvPr id="17444" name="Text Box 28"/>
            <p:cNvSpPr txBox="1">
              <a:spLocks noChangeArrowheads="1"/>
            </p:cNvSpPr>
            <p:nvPr/>
          </p:nvSpPr>
          <p:spPr bwMode="auto">
            <a:xfrm>
              <a:off x="3134" y="1364"/>
              <a:ext cx="517" cy="465"/>
            </a:xfrm>
            <a:prstGeom prst="rect">
              <a:avLst/>
            </a:prstGeom>
            <a:solidFill>
              <a:srgbClr val="DDDDDD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</a:sp3d>
          </p:spPr>
          <p:txBody>
            <a:bodyPr wrap="none">
              <a:spAutoFit/>
              <a:flatTx/>
            </a:bodyPr>
            <a:lstStyle/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Image </a:t>
              </a:r>
            </a:p>
            <a:p>
              <a:pPr algn="ctr" eaLnBrk="0" hangingPunct="0"/>
              <a:r>
                <a:rPr lang="en-US" sz="1400" dirty="0">
                  <a:latin typeface="Trebuchet MS" pitchFamily="34" charset="0"/>
                </a:rPr>
                <a:t>Analysis</a:t>
              </a:r>
            </a:p>
            <a:p>
              <a:pPr algn="ctr" eaLnBrk="0" hangingPunct="0"/>
              <a:endParaRPr lang="en-US" sz="1400" dirty="0">
                <a:latin typeface="Trebuchet MS" pitchFamily="34" charset="0"/>
              </a:endParaRPr>
            </a:p>
          </p:txBody>
        </p:sp>
        <p:cxnSp>
          <p:nvCxnSpPr>
            <p:cNvPr id="17445" name="AutoShape 29"/>
            <p:cNvCxnSpPr>
              <a:cxnSpLocks noChangeShapeType="1"/>
              <a:stCxn id="17446" idx="3"/>
              <a:endCxn id="17444" idx="1"/>
            </p:cNvCxnSpPr>
            <p:nvPr/>
          </p:nvCxnSpPr>
          <p:spPr bwMode="auto">
            <a:xfrm>
              <a:off x="2601" y="1597"/>
              <a:ext cx="533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7414" name="Group 30"/>
          <p:cNvGrpSpPr>
            <a:grpSpLocks/>
          </p:cNvGrpSpPr>
          <p:nvPr/>
        </p:nvGrpSpPr>
        <p:grpSpPr bwMode="auto">
          <a:xfrm>
            <a:off x="858838" y="2555875"/>
            <a:ext cx="6715122" cy="523875"/>
            <a:chOff x="541" y="1430"/>
            <a:chExt cx="4230" cy="330"/>
          </a:xfrm>
        </p:grpSpPr>
        <p:grpSp>
          <p:nvGrpSpPr>
            <p:cNvPr id="17423" name="Group 31"/>
            <p:cNvGrpSpPr>
              <a:grpSpLocks/>
            </p:cNvGrpSpPr>
            <p:nvPr/>
          </p:nvGrpSpPr>
          <p:grpSpPr bwMode="auto">
            <a:xfrm>
              <a:off x="3708" y="1430"/>
              <a:ext cx="1063" cy="330"/>
              <a:chOff x="3708" y="1430"/>
              <a:chExt cx="1063" cy="330"/>
            </a:xfrm>
          </p:grpSpPr>
          <p:sp>
            <p:nvSpPr>
              <p:cNvPr id="17436" name="Text Box 32"/>
              <p:cNvSpPr txBox="1">
                <a:spLocks noChangeArrowheads="1"/>
              </p:cNvSpPr>
              <p:nvPr/>
            </p:nvSpPr>
            <p:spPr bwMode="auto">
              <a:xfrm>
                <a:off x="4088" y="1430"/>
                <a:ext cx="683" cy="330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Multi-view</a:t>
                </a:r>
              </a:p>
              <a:p>
                <a:pPr algn="ctr" eaLnBrk="0" hangingPunct="0"/>
                <a:r>
                  <a:rPr lang="en-US" sz="1400" i="1" dirty="0">
                    <a:latin typeface="Trebuchet MS" pitchFamily="34" charset="0"/>
                  </a:rPr>
                  <a:t>Analysis</a:t>
                </a:r>
              </a:p>
            </p:txBody>
          </p:sp>
          <p:cxnSp>
            <p:nvCxnSpPr>
              <p:cNvPr id="17437" name="AutoShape 33"/>
              <p:cNvCxnSpPr>
                <a:cxnSpLocks noChangeShapeType="1"/>
              </p:cNvCxnSpPr>
              <p:nvPr/>
            </p:nvCxnSpPr>
            <p:spPr bwMode="auto">
              <a:xfrm>
                <a:off x="3708" y="1600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4" name="Group 34"/>
            <p:cNvGrpSpPr>
              <a:grpSpLocks/>
            </p:cNvGrpSpPr>
            <p:nvPr/>
          </p:nvGrpSpPr>
          <p:grpSpPr bwMode="auto">
            <a:xfrm>
              <a:off x="3701" y="1494"/>
              <a:ext cx="425" cy="220"/>
              <a:chOff x="3701" y="1494"/>
              <a:chExt cx="425" cy="220"/>
            </a:xfrm>
          </p:grpSpPr>
          <p:cxnSp>
            <p:nvCxnSpPr>
              <p:cNvPr id="17434" name="AutoShape 35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5" name="AutoShape 36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5" name="Group 37"/>
            <p:cNvGrpSpPr>
              <a:grpSpLocks/>
            </p:cNvGrpSpPr>
            <p:nvPr/>
          </p:nvGrpSpPr>
          <p:grpSpPr bwMode="auto">
            <a:xfrm>
              <a:off x="2707" y="1482"/>
              <a:ext cx="381" cy="220"/>
              <a:chOff x="3701" y="1494"/>
              <a:chExt cx="425" cy="220"/>
            </a:xfrm>
          </p:grpSpPr>
          <p:cxnSp>
            <p:nvCxnSpPr>
              <p:cNvPr id="17432" name="AutoShape 38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3" name="AutoShape 39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6" name="Group 40"/>
            <p:cNvGrpSpPr>
              <a:grpSpLocks/>
            </p:cNvGrpSpPr>
            <p:nvPr/>
          </p:nvGrpSpPr>
          <p:grpSpPr bwMode="auto">
            <a:xfrm>
              <a:off x="1507" y="1480"/>
              <a:ext cx="345" cy="220"/>
              <a:chOff x="3701" y="1494"/>
              <a:chExt cx="425" cy="220"/>
            </a:xfrm>
          </p:grpSpPr>
          <p:cxnSp>
            <p:nvCxnSpPr>
              <p:cNvPr id="17430" name="AutoShape 41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1" name="AutoShape 42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17427" name="Group 43"/>
            <p:cNvGrpSpPr>
              <a:grpSpLocks/>
            </p:cNvGrpSpPr>
            <p:nvPr/>
          </p:nvGrpSpPr>
          <p:grpSpPr bwMode="auto">
            <a:xfrm>
              <a:off x="541" y="1480"/>
              <a:ext cx="267" cy="220"/>
              <a:chOff x="3701" y="1494"/>
              <a:chExt cx="425" cy="220"/>
            </a:xfrm>
          </p:grpSpPr>
          <p:cxnSp>
            <p:nvCxnSpPr>
              <p:cNvPr id="17428" name="AutoShape 44"/>
              <p:cNvCxnSpPr>
                <a:cxnSpLocks noChangeShapeType="1"/>
              </p:cNvCxnSpPr>
              <p:nvPr/>
            </p:nvCxnSpPr>
            <p:spPr bwMode="auto">
              <a:xfrm>
                <a:off x="3703" y="149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29" name="AutoShape 45"/>
              <p:cNvCxnSpPr>
                <a:cxnSpLocks noChangeShapeType="1"/>
              </p:cNvCxnSpPr>
              <p:nvPr/>
            </p:nvCxnSpPr>
            <p:spPr bwMode="auto">
              <a:xfrm>
                <a:off x="3701" y="1714"/>
                <a:ext cx="423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17415" name="Freeform 46"/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7518416" y="2609852"/>
            <a:ext cx="1377953" cy="338138"/>
            <a:chOff x="4736" y="1464"/>
            <a:chExt cx="868" cy="213"/>
          </a:xfrm>
        </p:grpSpPr>
        <p:sp>
          <p:nvSpPr>
            <p:cNvPr id="17421" name="Rectangle 48"/>
            <p:cNvSpPr>
              <a:spLocks noChangeArrowheads="1"/>
            </p:cNvSpPr>
            <p:nvPr/>
          </p:nvSpPr>
          <p:spPr bwMode="auto">
            <a:xfrm>
              <a:off x="4982" y="1464"/>
              <a:ext cx="622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600" b="1" dirty="0">
                  <a:solidFill>
                    <a:srgbClr val="595959"/>
                  </a:solidFill>
                  <a:latin typeface="Trebuchet MS" pitchFamily="34" charset="0"/>
                </a:rPr>
                <a:t>Decision</a:t>
              </a:r>
            </a:p>
          </p:txBody>
        </p:sp>
        <p:cxnSp>
          <p:nvCxnSpPr>
            <p:cNvPr id="17422" name="AutoShape 49"/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7" name="Rectangle 51"/>
          <p:cNvSpPr>
            <a:spLocks noChangeArrowheads="1"/>
          </p:cNvSpPr>
          <p:nvPr/>
        </p:nvSpPr>
        <p:spPr bwMode="auto">
          <a:xfrm>
            <a:off x="550863" y="1052513"/>
            <a:ext cx="36584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Computer Vision System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4215289"/>
            <a:ext cx="6986270" cy="2435906"/>
            <a:chOff x="152400" y="4215289"/>
            <a:chExt cx="6986270" cy="2435906"/>
          </a:xfrm>
        </p:grpSpPr>
        <p:sp>
          <p:nvSpPr>
            <p:cNvPr id="6" name="Magnetic Disk 5"/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6" idx="4"/>
              <a:endCxn id="17455" idx="2"/>
            </p:cNvCxnSpPr>
            <p:nvPr/>
          </p:nvCxnSpPr>
          <p:spPr>
            <a:xfrm flipV="1">
              <a:off x="1570646" y="4215289"/>
              <a:ext cx="254065" cy="1834290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6" idx="4"/>
              <a:endCxn id="777233" idx="2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6" idx="4"/>
              <a:endCxn id="17449" idx="2"/>
            </p:cNvCxnSpPr>
            <p:nvPr/>
          </p:nvCxnSpPr>
          <p:spPr>
            <a:xfrm flipV="1">
              <a:off x="1570646" y="4861620"/>
              <a:ext cx="3857017" cy="118795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6" idx="4"/>
              <a:endCxn id="4" idx="2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52400" y="5065587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knowledge 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81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77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8"/>
          <p:cNvGraphicFramePr>
            <a:graphicFrameLocks noGrp="1" noChangeAspect="1"/>
          </p:cNvGraphicFramePr>
          <p:nvPr>
            <p:ph/>
          </p:nvPr>
        </p:nvGraphicFramePr>
        <p:xfrm>
          <a:off x="2147888" y="3238500"/>
          <a:ext cx="4848225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Fotografía de Photo Editor" r:id="rId4" imgW="4847619" imgH="2419048" progId="">
                  <p:embed/>
                </p:oleObj>
              </mc:Choice>
              <mc:Fallback>
                <p:oleObj name="Fotografía de Photo Editor" r:id="rId4" imgW="4847619" imgH="241904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38500"/>
                        <a:ext cx="4848225" cy="2419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2913" y="5663754"/>
            <a:ext cx="3590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[ OUTPUT ]</a:t>
            </a:r>
          </a:p>
        </p:txBody>
      </p:sp>
      <p:sp>
        <p:nvSpPr>
          <p:cNvPr id="1029" name="Rectangle 10"/>
          <p:cNvSpPr>
            <a:spLocks noChangeArrowheads="1"/>
          </p:cNvSpPr>
          <p:nvPr/>
        </p:nvSpPr>
        <p:spPr bwMode="auto">
          <a:xfrm>
            <a:off x="3971925" y="2605794"/>
            <a:ext cx="3409950" cy="378825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7" name="Action Button: Forward or Next 6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5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i="1" u="sng" dirty="0">
                <a:solidFill>
                  <a:srgbClr val="0000FF"/>
                </a:solidFill>
                <a:latin typeface="Trebuchet MS" pitchFamily="34" charset="0"/>
              </a:rPr>
              <a:t>Image Processing</a:t>
            </a:r>
            <a:r>
              <a:rPr lang="en-US" sz="2400" i="1" dirty="0">
                <a:solidFill>
                  <a:srgbClr val="0000FF"/>
                </a:solidFill>
                <a:latin typeface="Trebuchet MS" pitchFamily="34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The use of computer algorithms that take an image as input and return an image as output.</a:t>
            </a:r>
            <a:endParaRPr lang="en-US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Action Button: Forward or Next 7">
            <a:hlinkClick r:id="rId6" action="ppaction://hlinksldjump" highlightClick="1"/>
          </p:cNvPr>
          <p:cNvSpPr/>
          <p:nvPr/>
        </p:nvSpPr>
        <p:spPr>
          <a:xfrm>
            <a:off x="8037029" y="6116425"/>
            <a:ext cx="417725" cy="434500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2512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6488</TotalTime>
  <Words>977</Words>
  <Application>Microsoft Macintosh PowerPoint</Application>
  <PresentationFormat>On-screen Show (4:3)</PresentationFormat>
  <Paragraphs>230</Paragraphs>
  <Slides>30</Slides>
  <Notes>29</Notes>
  <HiddenSlides>1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Courier</vt:lpstr>
      <vt:lpstr>Trebuchet MS</vt:lpstr>
      <vt:lpstr>1_Diseño predeterminado</vt:lpstr>
      <vt:lpstr>2_Diseño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120</cp:revision>
  <dcterms:created xsi:type="dcterms:W3CDTF">2012-08-02T15:00:42Z</dcterms:created>
  <dcterms:modified xsi:type="dcterms:W3CDTF">2021-08-18T12:05:06Z</dcterms:modified>
</cp:coreProperties>
</file>